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400" r:id="rId3"/>
    <p:sldId id="449" r:id="rId4"/>
    <p:sldId id="260" r:id="rId5"/>
    <p:sldId id="459" r:id="rId6"/>
    <p:sldId id="465" r:id="rId7"/>
    <p:sldId id="475" r:id="rId8"/>
    <p:sldId id="402" r:id="rId9"/>
    <p:sldId id="467" r:id="rId10"/>
    <p:sldId id="434" r:id="rId11"/>
    <p:sldId id="476" r:id="rId12"/>
    <p:sldId id="477" r:id="rId13"/>
    <p:sldId id="436" r:id="rId14"/>
    <p:sldId id="469" r:id="rId15"/>
    <p:sldId id="474" r:id="rId16"/>
    <p:sldId id="478" r:id="rId17"/>
    <p:sldId id="479" r:id="rId18"/>
    <p:sldId id="480" r:id="rId19"/>
    <p:sldId id="439" r:id="rId20"/>
    <p:sldId id="440" r:id="rId21"/>
    <p:sldId id="442" r:id="rId22"/>
    <p:sldId id="443" r:id="rId23"/>
    <p:sldId id="445" r:id="rId24"/>
    <p:sldId id="446" r:id="rId25"/>
    <p:sldId id="452" r:id="rId26"/>
    <p:sldId id="453" r:id="rId27"/>
    <p:sldId id="454" r:id="rId28"/>
    <p:sldId id="455" r:id="rId29"/>
    <p:sldId id="456" r:id="rId30"/>
    <p:sldId id="457" r:id="rId31"/>
    <p:sldId id="460" r:id="rId32"/>
    <p:sldId id="464" r:id="rId33"/>
    <p:sldId id="472" r:id="rId34"/>
    <p:sldId id="473" r:id="rId35"/>
    <p:sldId id="466" r:id="rId36"/>
    <p:sldId id="356" r:id="rId37"/>
  </p:sldIdLst>
  <p:sldSz cx="12192000" cy="6858000"/>
  <p:notesSz cx="6954838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9" autoAdjust="0"/>
    <p:restoredTop sz="93896" autoAdjust="0"/>
  </p:normalViewPr>
  <p:slideViewPr>
    <p:cSldViewPr snapToGrid="0">
      <p:cViewPr varScale="1">
        <p:scale>
          <a:sx n="69" d="100"/>
          <a:sy n="69" d="100"/>
        </p:scale>
        <p:origin x="78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3763" cy="46707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7" y="0"/>
            <a:ext cx="3013763" cy="46707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D7A43186-9B04-4485-8DE9-AD9018EABFB8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1"/>
            <a:ext cx="3013763" cy="46707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7" y="8842031"/>
            <a:ext cx="3013763" cy="46707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E5D33B8-5F28-409F-9557-353C41C7C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11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3763" cy="46707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0"/>
            <a:ext cx="3013763" cy="46707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D37A0A62-C5EE-4D34-A2DC-0A53F11AA32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5" y="4480004"/>
            <a:ext cx="5563870" cy="3665459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13763" cy="46707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842031"/>
            <a:ext cx="3013763" cy="46707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33CAFBF1-9DFD-4C71-A4A8-D09D304E50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7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akhuwat.org.pk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6610" y="2958659"/>
            <a:ext cx="9356718" cy="1474404"/>
          </a:xfrm>
        </p:spPr>
        <p:txBody>
          <a:bodyPr/>
          <a:lstStyle/>
          <a:p>
            <a:pPr algn="ctr"/>
            <a:r>
              <a:rPr lang="en-US" sz="6600" dirty="0" smtClean="0"/>
              <a:t>AKHUWAT MODEL --- AN INNOVATIVE APPROACH 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4841" y="5181600"/>
            <a:ext cx="8639917" cy="1344686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</a:rPr>
              <a:t>By: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</a:rPr>
              <a:t>Syed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</a:rPr>
              <a:t>Hussain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</a:rPr>
              <a:t>Haider</a:t>
            </a:r>
            <a:endParaRPr lang="en-US" sz="4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</a:rPr>
              <a:t>  Director, Akhuwat Institute of Social Enterprise and Management </a:t>
            </a:r>
          </a:p>
          <a:p>
            <a:pPr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</a:rPr>
              <a:t>CSO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</a:rPr>
              <a:t>Akhuwat Education Services</a:t>
            </a:r>
          </a:p>
          <a:p>
            <a:pPr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</a:rPr>
              <a:t>  Adjunct 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</a:rPr>
              <a:t>Faculty, LUMS</a:t>
            </a:r>
            <a:endParaRPr lang="en-US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74841" y="0"/>
            <a:ext cx="2992016" cy="25752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7355" y="0"/>
            <a:ext cx="1996751" cy="245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88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E:\photographs\Akhuwat University\we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" y="2377439"/>
            <a:ext cx="5638800" cy="4111625"/>
          </a:xfrm>
          <a:prstGeom prst="rect">
            <a:avLst/>
          </a:prstGeom>
          <a:noFill/>
        </p:spPr>
      </p:pic>
      <p:pic>
        <p:nvPicPr>
          <p:cNvPr id="7" name="Picture 2" descr="C:\Users\Hp 15 R\Desktop\Akhuwat FIrst\IMG-20151207-WA0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8913" y="2313991"/>
            <a:ext cx="5579707" cy="4198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C) Akhuwat University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468103"/>
            <a:ext cx="9613861" cy="197754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Akhuwat University 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promises </a:t>
            </a: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transform individual fortunes and have a significant bearing in making a contribution towards making Pakistan stronger and ever more 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self-confident. It will be a NO FEE UNIVERSITY.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1475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7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Hp 15 R\Desktop\pic  Akhuwat U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92898"/>
            <a:ext cx="12192000" cy="38628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D) Akhuwat College</a:t>
            </a:r>
            <a:endParaRPr lang="en-US" sz="66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1475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photographs\Akhuwat College\12079076_1667248820187368_1351189969130999948_n.jpg"/>
          <p:cNvPicPr>
            <a:picLocks noChangeAspect="1" noChangeArrowheads="1"/>
          </p:cNvPicPr>
          <p:nvPr/>
        </p:nvPicPr>
        <p:blipFill>
          <a:blip r:embed="rId3"/>
          <a:srcRect l="15635"/>
          <a:stretch>
            <a:fillRect/>
          </a:stretch>
        </p:blipFill>
        <p:spPr bwMode="auto">
          <a:xfrm>
            <a:off x="0" y="2815388"/>
            <a:ext cx="3765514" cy="2975561"/>
          </a:xfrm>
          <a:prstGeom prst="rect">
            <a:avLst/>
          </a:prstGeom>
          <a:noFill/>
        </p:spPr>
      </p:pic>
      <p:pic>
        <p:nvPicPr>
          <p:cNvPr id="2050" name="Picture 2" descr="E:\photographs\Akhuwat College\12088559_1667248900187360_3409252517180720303_n.jpg"/>
          <p:cNvPicPr>
            <a:picLocks noChangeAspect="1" noChangeArrowheads="1"/>
          </p:cNvPicPr>
          <p:nvPr/>
        </p:nvPicPr>
        <p:blipFill>
          <a:blip r:embed="rId4"/>
          <a:srcRect l="10053"/>
          <a:stretch>
            <a:fillRect/>
          </a:stretch>
        </p:blipFill>
        <p:spPr bwMode="auto">
          <a:xfrm>
            <a:off x="3713864" y="2792661"/>
            <a:ext cx="4061869" cy="3010569"/>
          </a:xfrm>
          <a:prstGeom prst="rect">
            <a:avLst/>
          </a:prstGeom>
          <a:noFill/>
        </p:spPr>
      </p:pic>
      <p:pic>
        <p:nvPicPr>
          <p:cNvPr id="2051" name="Picture 3" descr="E:\photographs\Akhuwat College\12186740_638370626302739_8776440358178491332_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4161" y="2797874"/>
            <a:ext cx="4755745" cy="3036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37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E:\13 oct desktop\pics\IMG_32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9592" y="0"/>
            <a:ext cx="4945225" cy="3526972"/>
          </a:xfrm>
          <a:prstGeom prst="rect">
            <a:avLst/>
          </a:prstGeom>
          <a:noFill/>
        </p:spPr>
      </p:pic>
      <p:pic>
        <p:nvPicPr>
          <p:cNvPr id="5" name="Picture 2" descr="C:\Users\Hp 15 R\Desktop\12279156_641644502642018_7844989619721770553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4817" y="0"/>
            <a:ext cx="4677747" cy="3508311"/>
          </a:xfrm>
          <a:prstGeom prst="rect">
            <a:avLst/>
          </a:prstGeom>
          <a:noFill/>
        </p:spPr>
      </p:pic>
      <p:pic>
        <p:nvPicPr>
          <p:cNvPr id="6" name="Picture 2" descr="C:\Users\Hp 15 R\Desktop\Akhuwat FIrst\235.JPG"/>
          <p:cNvPicPr>
            <a:picLocks noChangeAspect="1" noChangeArrowheads="1"/>
          </p:cNvPicPr>
          <p:nvPr/>
        </p:nvPicPr>
        <p:blipFill>
          <a:blip r:embed="rId4"/>
          <a:srcRect t="14731"/>
          <a:stretch>
            <a:fillRect/>
          </a:stretch>
        </p:blipFill>
        <p:spPr bwMode="auto">
          <a:xfrm>
            <a:off x="1306287" y="3377682"/>
            <a:ext cx="5001208" cy="3480318"/>
          </a:xfrm>
          <a:prstGeom prst="rect">
            <a:avLst/>
          </a:prstGeom>
          <a:noFill/>
        </p:spPr>
      </p:pic>
      <p:pic>
        <p:nvPicPr>
          <p:cNvPr id="7" name="Picture 2" descr="F:\memory card\DCIM\Camera\20151109_1427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6155" y="3415004"/>
            <a:ext cx="4795935" cy="34429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Hp 15 R\Desktop\IMG-20160723-WA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192000" cy="6853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78672"/>
            <a:ext cx="6363477" cy="1373070"/>
          </a:xfrm>
        </p:spPr>
        <p:txBody>
          <a:bodyPr/>
          <a:lstStyle/>
          <a:p>
            <a:r>
              <a:rPr lang="en-US" dirty="0" smtClean="0"/>
              <a:t>E) Akhuwat </a:t>
            </a:r>
            <a:r>
              <a:rPr lang="en-US" dirty="0"/>
              <a:t>Schools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773" y="2681951"/>
            <a:ext cx="1587428" cy="153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359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2"/>
          <a:stretch>
            <a:fillRect/>
          </a:stretch>
        </p:blipFill>
        <p:spPr>
          <a:xfrm>
            <a:off x="0" y="1981200"/>
            <a:ext cx="4129315" cy="2677886"/>
          </a:xfr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88"/>
          <a:stretch>
            <a:fillRect/>
          </a:stretch>
        </p:blipFill>
        <p:spPr>
          <a:xfrm>
            <a:off x="4158343" y="1981200"/>
            <a:ext cx="4393388" cy="265611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28457"/>
            <a:ext cx="4136301" cy="232519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4550228"/>
            <a:ext cx="4441371" cy="250302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0" y="1947179"/>
            <a:ext cx="4085774" cy="249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856" y="4397829"/>
            <a:ext cx="3701143" cy="2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5982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4169" y="2658837"/>
            <a:ext cx="4300002" cy="258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752"/>
          <a:stretch>
            <a:fillRect/>
          </a:stretch>
        </p:blipFill>
        <p:spPr>
          <a:xfrm>
            <a:off x="0" y="2656114"/>
            <a:ext cx="3505200" cy="25908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86801" y="1785258"/>
            <a:ext cx="2569027" cy="435428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>
            <a:noAutofit/>
          </a:bodyPr>
          <a:lstStyle/>
          <a:p>
            <a:r>
              <a:rPr lang="en-US" sz="4400" dirty="0" smtClean="0"/>
              <a:t>F) Akhuwat Leadership &amp; Fellowship Program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69" y="2780522"/>
            <a:ext cx="10319658" cy="26685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and NURTURING VALUE BASED LEADERS FOR A BETTER TOMMOROW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77377" y="742660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7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2514" y="679450"/>
            <a:ext cx="9612086" cy="10795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 sz="8000" b="1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Principles</a:t>
            </a:r>
            <a:endParaRPr lang="en-US" altLang="en-US" b="1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58793" y="1978091"/>
            <a:ext cx="10472468" cy="4422712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buClr>
                <a:srgbClr val="FFC000"/>
              </a:buClr>
            </a:pPr>
            <a:r>
              <a:rPr lang="en-US" altLang="en-US" sz="4800" dirty="0">
                <a:latin typeface="Calibri" panose="020F0502020204030204" pitchFamily="34" charset="0"/>
              </a:rPr>
              <a:t>Use of indigenous institutions like mosque and church</a:t>
            </a:r>
          </a:p>
          <a:p>
            <a:pPr eaLnBrk="1" hangingPunct="1">
              <a:lnSpc>
                <a:spcPct val="100000"/>
              </a:lnSpc>
              <a:buClr>
                <a:srgbClr val="FFC000"/>
              </a:buClr>
            </a:pPr>
            <a:r>
              <a:rPr lang="en-US" altLang="en-US" sz="4800" dirty="0">
                <a:latin typeface="Calibri" panose="020F0502020204030204" pitchFamily="34" charset="0"/>
              </a:rPr>
              <a:t>Volunteerism &amp; Reliance on civil society</a:t>
            </a:r>
          </a:p>
          <a:p>
            <a:pPr eaLnBrk="1" hangingPunct="1">
              <a:lnSpc>
                <a:spcPct val="100000"/>
              </a:lnSpc>
              <a:buClr>
                <a:srgbClr val="FFC000"/>
              </a:buClr>
            </a:pPr>
            <a:r>
              <a:rPr lang="en-US" altLang="en-US" sz="4800" dirty="0">
                <a:latin typeface="Calibri" panose="020F0502020204030204" pitchFamily="34" charset="0"/>
              </a:rPr>
              <a:t>Interest free loans (Qard-a-Hassan)</a:t>
            </a:r>
          </a:p>
          <a:p>
            <a:pPr eaLnBrk="1" hangingPunct="1">
              <a:lnSpc>
                <a:spcPct val="100000"/>
              </a:lnSpc>
              <a:buClr>
                <a:srgbClr val="FFC000"/>
              </a:buClr>
            </a:pPr>
            <a:r>
              <a:rPr lang="en-US" altLang="en-US" sz="4800" dirty="0">
                <a:latin typeface="Calibri" panose="020F0502020204030204" pitchFamily="34" charset="0"/>
              </a:rPr>
              <a:t>Converting borrowers into </a:t>
            </a:r>
            <a:r>
              <a:rPr lang="en-US" altLang="en-US" sz="4800" dirty="0" smtClean="0">
                <a:latin typeface="Calibri" panose="020F0502020204030204" pitchFamily="34" charset="0"/>
              </a:rPr>
              <a:t>donors</a:t>
            </a:r>
          </a:p>
          <a:p>
            <a:pPr eaLnBrk="1" hangingPunct="1">
              <a:lnSpc>
                <a:spcPct val="100000"/>
              </a:lnSpc>
              <a:buClr>
                <a:srgbClr val="FFC000"/>
              </a:buClr>
            </a:pPr>
            <a:r>
              <a:rPr lang="en-US" altLang="en-US" sz="4800" dirty="0" smtClean="0">
                <a:latin typeface="Calibri" panose="020F0502020204030204" pitchFamily="34" charset="0"/>
              </a:rPr>
              <a:t>Serving </a:t>
            </a:r>
            <a:r>
              <a:rPr lang="en-US" altLang="en-US" sz="4800" dirty="0" smtClean="0">
                <a:latin typeface="Calibri" panose="020F0502020204030204" pitchFamily="34" charset="0"/>
              </a:rPr>
              <a:t>of Humanity</a:t>
            </a:r>
            <a:endParaRPr lang="en-US" altLang="en-US" sz="4800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1475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58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photographs\fellowship and leadership program\cdsds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118" y="536027"/>
            <a:ext cx="4399170" cy="3358055"/>
          </a:xfrm>
          <a:prstGeom prst="rect">
            <a:avLst/>
          </a:prstGeom>
          <a:noFill/>
        </p:spPr>
      </p:pic>
      <p:pic>
        <p:nvPicPr>
          <p:cNvPr id="4099" name="Picture 3" descr="E:\photographs\fellowship and leadership program\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297" y="3892386"/>
            <a:ext cx="4444314" cy="2965614"/>
          </a:xfrm>
          <a:prstGeom prst="rect">
            <a:avLst/>
          </a:prstGeom>
          <a:noFill/>
        </p:spPr>
      </p:pic>
      <p:pic>
        <p:nvPicPr>
          <p:cNvPr id="4100" name="Picture 4" descr="E:\photographs\fellowship and leadership program\d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7362" y="528288"/>
            <a:ext cx="4304556" cy="3444622"/>
          </a:xfrm>
          <a:prstGeom prst="rect">
            <a:avLst/>
          </a:prstGeom>
          <a:noFill/>
        </p:spPr>
      </p:pic>
      <p:pic>
        <p:nvPicPr>
          <p:cNvPr id="4102" name="Picture 6" descr="E:\photographs\fellowship and leadership program\sd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9857" y="3885895"/>
            <a:ext cx="4256448" cy="29721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photographs\fellowship and leadership program\web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2938"/>
            <a:ext cx="4067504" cy="3050628"/>
          </a:xfrm>
          <a:prstGeom prst="rect">
            <a:avLst/>
          </a:prstGeom>
          <a:noFill/>
        </p:spPr>
      </p:pic>
      <p:pic>
        <p:nvPicPr>
          <p:cNvPr id="6147" name="Picture 3" descr="E:\photographs\fellowship and leadership program\web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3297" y="2207172"/>
            <a:ext cx="3988648" cy="3090042"/>
          </a:xfrm>
          <a:prstGeom prst="rect">
            <a:avLst/>
          </a:prstGeom>
          <a:noFill/>
        </p:spPr>
      </p:pic>
      <p:pic>
        <p:nvPicPr>
          <p:cNvPr id="6148" name="Picture 4" descr="E:\photographs\fellowship and leadership program\web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2783" y="2207173"/>
            <a:ext cx="4109217" cy="30900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photographs\fellowship and leadership program\web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6960" y="2900857"/>
            <a:ext cx="4735040" cy="2601309"/>
          </a:xfrm>
          <a:prstGeom prst="rect">
            <a:avLst/>
          </a:prstGeom>
          <a:noFill/>
        </p:spPr>
      </p:pic>
      <p:pic>
        <p:nvPicPr>
          <p:cNvPr id="8195" name="Picture 3" descr="E:\photographs\fellowship and leadership program\zx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6040" y="2900853"/>
            <a:ext cx="3495284" cy="2623280"/>
          </a:xfrm>
          <a:prstGeom prst="rect">
            <a:avLst/>
          </a:prstGeom>
          <a:noFill/>
        </p:spPr>
      </p:pic>
      <p:pic>
        <p:nvPicPr>
          <p:cNvPr id="8196" name="Picture 4" descr="E:\photographs\fellowship and leadership program\web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00856"/>
            <a:ext cx="3953425" cy="26232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>
            <a:noAutofit/>
          </a:bodyPr>
          <a:lstStyle/>
          <a:p>
            <a:r>
              <a:rPr lang="en-US" sz="4000" dirty="0" smtClean="0"/>
              <a:t>G) Akhuwat Institute of Social Enterprise and Management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468103"/>
            <a:ext cx="9613861" cy="197754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1475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E:\photographs\Home page slider\DSC028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7483" y="2005782"/>
            <a:ext cx="6469357" cy="4852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37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photographs\Home page slider\slider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" y="2341463"/>
            <a:ext cx="5692457" cy="3783112"/>
          </a:xfrm>
          <a:prstGeom prst="rect">
            <a:avLst/>
          </a:prstGeom>
          <a:noFill/>
        </p:spPr>
      </p:pic>
      <p:pic>
        <p:nvPicPr>
          <p:cNvPr id="10243" name="Picture 3" descr="E:\photographs\Home page slider\slider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3140" y="2331720"/>
            <a:ext cx="5654040" cy="37693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3228"/>
            <a:ext cx="9958280" cy="1080938"/>
          </a:xfrm>
        </p:spPr>
        <p:txBody>
          <a:bodyPr>
            <a:noAutofit/>
          </a:bodyPr>
          <a:lstStyle/>
          <a:p>
            <a:r>
              <a:rPr lang="en-US" sz="6000" dirty="0" smtClean="0"/>
              <a:t>3. Akhuwat Health Services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2645965"/>
            <a:ext cx="10300995" cy="3250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 providing state of the art facilities for the treatment and management of Diabetes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5409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4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>
            <a:normAutofit/>
          </a:bodyPr>
          <a:lstStyle/>
          <a:p>
            <a:r>
              <a:rPr lang="en-US" sz="4800" dirty="0"/>
              <a:t>Akhuwat Health </a:t>
            </a:r>
            <a:r>
              <a:rPr lang="en-US" sz="4800" dirty="0" smtClean="0"/>
              <a:t>Services – Camps</a:t>
            </a:r>
            <a:endParaRPr lang="en-US" sz="48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96038" y="929272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80321" y="2839580"/>
            <a:ext cx="9613861" cy="380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9104"/>
            <a:ext cx="4056845" cy="21827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553" y="2021983"/>
            <a:ext cx="4078310" cy="21698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0863" y="2003638"/>
            <a:ext cx="4078310" cy="2157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3865"/>
            <a:ext cx="4314423" cy="2876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2785" y="3973865"/>
            <a:ext cx="3760630" cy="28762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423" y="3973865"/>
            <a:ext cx="4314423" cy="28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Akhuwat Health Services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1475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80321" y="2272476"/>
            <a:ext cx="10964283" cy="3600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u="sng" dirty="0" smtClean="0"/>
              <a:t>Progress till August 2016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Patients treated:</a:t>
            </a:r>
            <a:r>
              <a:rPr lang="en-US" sz="3600" b="1" dirty="0" smtClean="0"/>
              <a:t> 				280,000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Approximate contribution:</a:t>
            </a:r>
            <a:r>
              <a:rPr lang="en-US" sz="3600" b="1" dirty="0" smtClean="0"/>
              <a:t> 	Rs. 2,900,000,000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243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3228"/>
            <a:ext cx="10294183" cy="1080938"/>
          </a:xfrm>
        </p:spPr>
        <p:txBody>
          <a:bodyPr>
            <a:noAutofit/>
          </a:bodyPr>
          <a:lstStyle/>
          <a:p>
            <a:r>
              <a:rPr lang="en-US" sz="6600" dirty="0" smtClean="0"/>
              <a:t>4. Akhuwat Clothes Bank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0" y="2537927"/>
            <a:ext cx="9613861" cy="25234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Akhuwat Cloth Bank Project is an initiative to raise awareness among the well-to-do families in Pakistan to donate and provide quality used clothes to underprivileged people of Pakistan.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8085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690246"/>
            <a:ext cx="10002416" cy="1061281"/>
          </a:xfrm>
        </p:spPr>
        <p:txBody>
          <a:bodyPr>
            <a:noAutofit/>
          </a:bodyPr>
          <a:lstStyle/>
          <a:p>
            <a:r>
              <a:rPr lang="en-US" sz="4800" dirty="0" smtClean="0"/>
              <a:t>Clothes disbursement in Lahore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208" y="2090674"/>
            <a:ext cx="6126223" cy="45946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432" y="2090674"/>
            <a:ext cx="2765178" cy="2319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431" y="4392916"/>
            <a:ext cx="2765179" cy="229242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1475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49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0481"/>
            <a:ext cx="9613861" cy="1080938"/>
          </a:xfrm>
        </p:spPr>
        <p:txBody>
          <a:bodyPr>
            <a:noAutofit/>
          </a:bodyPr>
          <a:lstStyle/>
          <a:p>
            <a:r>
              <a:rPr lang="en-US" sz="5400" dirty="0" smtClean="0"/>
              <a:t>Akhuwat’s Innovative Projects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070340"/>
            <a:ext cx="11645660" cy="478765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/>
              <a:t>Akhuwat </a:t>
            </a:r>
            <a:r>
              <a:rPr lang="en-US" sz="3200" dirty="0" smtClean="0"/>
              <a:t>Interest Free Micro Finance (AIM)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Akhuwat Education Services (AES)</a:t>
            </a:r>
          </a:p>
          <a:p>
            <a:pPr marL="914400" lvl="1" indent="-457200"/>
            <a:r>
              <a:rPr lang="en-US" sz="3200" dirty="0" smtClean="0"/>
              <a:t>Akhuwat Education and Assistance Program</a:t>
            </a:r>
          </a:p>
          <a:p>
            <a:pPr marL="914400" lvl="1" indent="-457200"/>
            <a:r>
              <a:rPr lang="en-US" sz="3200" dirty="0" smtClean="0"/>
              <a:t>Akhuwat FIRST</a:t>
            </a:r>
          </a:p>
          <a:p>
            <a:pPr marL="914400" lvl="1" indent="-457200"/>
            <a:r>
              <a:rPr lang="en-US" sz="3200" dirty="0" smtClean="0"/>
              <a:t>Akhuwat University</a:t>
            </a:r>
          </a:p>
          <a:p>
            <a:pPr marL="914400" lvl="1" indent="-457200"/>
            <a:r>
              <a:rPr lang="en-US" sz="3200" dirty="0" smtClean="0"/>
              <a:t>Akhuwat College</a:t>
            </a:r>
          </a:p>
          <a:p>
            <a:pPr marL="914400" lvl="1" indent="-457200"/>
            <a:r>
              <a:rPr lang="en-US" sz="3200" dirty="0" smtClean="0"/>
              <a:t>Akhuwat Schools Project (ASP)</a:t>
            </a:r>
          </a:p>
          <a:p>
            <a:pPr marL="914400" lvl="1" indent="-457200"/>
            <a:r>
              <a:rPr lang="en-US" sz="3200" dirty="0" smtClean="0"/>
              <a:t>Akhuwat Leadership and Fellowship Program</a:t>
            </a:r>
          </a:p>
          <a:p>
            <a:pPr marL="914400" lvl="1" indent="-457200"/>
            <a:r>
              <a:rPr lang="en-US" sz="3200" dirty="0" smtClean="0"/>
              <a:t>Akhuwat Institute of Social Enterprise and Management 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69278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7" y="1996197"/>
            <a:ext cx="6486703" cy="4861803"/>
          </a:xfrm>
        </p:spPr>
      </p:pic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1475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791864"/>
            <a:ext cx="10152518" cy="1080938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Akhuwat Clothes Disbursement in </a:t>
            </a:r>
            <a:br>
              <a:rPr 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Mithi</a:t>
            </a:r>
            <a:r>
              <a:rPr 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Sindh</a:t>
            </a:r>
            <a:endParaRPr lang="en-US" sz="4400" b="1" dirty="0"/>
          </a:p>
        </p:txBody>
      </p:sp>
      <p:pic>
        <p:nvPicPr>
          <p:cNvPr id="11" name="Content Placeholder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7102" y="2001261"/>
            <a:ext cx="5297214" cy="48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5" y="753228"/>
            <a:ext cx="10051587" cy="1080938"/>
          </a:xfrm>
        </p:spPr>
        <p:txBody>
          <a:bodyPr>
            <a:noAutofit/>
          </a:bodyPr>
          <a:lstStyle/>
          <a:p>
            <a:r>
              <a:rPr lang="en-US" sz="4800" dirty="0" smtClean="0"/>
              <a:t>5. Akhuwat </a:t>
            </a:r>
            <a:r>
              <a:rPr lang="en-US" sz="4800" dirty="0" err="1"/>
              <a:t>Khuwajasira</a:t>
            </a:r>
            <a:r>
              <a:rPr lang="en-US" sz="4800" dirty="0"/>
              <a:t> Support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2645968"/>
            <a:ext cx="10674219" cy="26911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dirty="0" smtClean="0">
                <a:latin typeface="+mj-lt"/>
              </a:rPr>
              <a:t>Goal:</a:t>
            </a:r>
          </a:p>
          <a:p>
            <a:pPr marL="0" indent="0" algn="just">
              <a:buNone/>
            </a:pPr>
            <a:endParaRPr lang="en-US" sz="3600" dirty="0" smtClean="0">
              <a:latin typeface="+mj-lt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600" dirty="0" smtClean="0">
                <a:latin typeface="+mj-lt"/>
                <a:cs typeface="Times New Roman" pitchFamily="18" charset="0"/>
              </a:rPr>
              <a:t>Create </a:t>
            </a:r>
            <a:r>
              <a:rPr lang="en-US" sz="3600" dirty="0">
                <a:latin typeface="+mj-lt"/>
                <a:cs typeface="Times New Roman" pitchFamily="18" charset="0"/>
              </a:rPr>
              <a:t>a society where the </a:t>
            </a:r>
            <a:r>
              <a:rPr lang="en-US" sz="3600" dirty="0" smtClean="0">
                <a:latin typeface="+mj-lt"/>
                <a:cs typeface="Times New Roman" pitchFamily="18" charset="0"/>
              </a:rPr>
              <a:t>transgendered are </a:t>
            </a:r>
            <a:r>
              <a:rPr lang="en-US" sz="3600" dirty="0">
                <a:latin typeface="+mj-lt"/>
                <a:cs typeface="Times New Roman" pitchFamily="18" charset="0"/>
              </a:rPr>
              <a:t>treated as equal citizens </a:t>
            </a:r>
            <a:r>
              <a:rPr lang="en-US" sz="3600" dirty="0" smtClean="0">
                <a:latin typeface="+mj-lt"/>
                <a:cs typeface="Times New Roman" pitchFamily="18" charset="0"/>
              </a:rPr>
              <a:t>without prejudice </a:t>
            </a:r>
            <a:r>
              <a:rPr lang="en-US" sz="3600" dirty="0">
                <a:latin typeface="+mj-lt"/>
                <a:cs typeface="Times New Roman" pitchFamily="18" charset="0"/>
              </a:rPr>
              <a:t>or </a:t>
            </a:r>
            <a:r>
              <a:rPr lang="en-US" sz="3600" dirty="0" smtClean="0">
                <a:latin typeface="+mj-lt"/>
                <a:cs typeface="Times New Roman" pitchFamily="18" charset="0"/>
              </a:rPr>
              <a:t>discrimination</a:t>
            </a:r>
            <a:r>
              <a:rPr lang="en-US" sz="3600" dirty="0" smtClean="0"/>
              <a:t>.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8087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7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03" y="13648"/>
            <a:ext cx="1128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6. Akhuwat Dreams</a:t>
            </a:r>
            <a:endParaRPr lang="en-US" sz="60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1475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999" y="2646686"/>
            <a:ext cx="4738539" cy="3153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15" y="2254290"/>
            <a:ext cx="1984247" cy="1323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15" y="3688215"/>
            <a:ext cx="1984247" cy="1323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541" y="3688216"/>
            <a:ext cx="1984247" cy="1323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541" y="2254290"/>
            <a:ext cx="1979672" cy="1320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15" y="5139756"/>
            <a:ext cx="1984247" cy="1323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541" y="5139756"/>
            <a:ext cx="1979672" cy="132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Akhuwat Dreams</a:t>
            </a:r>
            <a:endParaRPr lang="en-US" b="1" dirty="0"/>
          </a:p>
        </p:txBody>
      </p:sp>
      <p:pic>
        <p:nvPicPr>
          <p:cNvPr id="3074" name="Picture 2" descr="C:\Users\Kamran\Desktop\IBA\NC6X88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27910" y="2770188"/>
            <a:ext cx="4107655" cy="273843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726" y="2773972"/>
            <a:ext cx="3654083" cy="27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" y="2771334"/>
            <a:ext cx="4162936" cy="275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34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2" cy="1080938"/>
          </a:xfrm>
        </p:spPr>
        <p:txBody>
          <a:bodyPr>
            <a:normAutofit fontScale="90000"/>
          </a:bodyPr>
          <a:lstStyle/>
          <a:p>
            <a:r>
              <a:rPr lang="en-US" sz="8000" dirty="0" smtClean="0"/>
              <a:t>Way Forward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69" y="1940766"/>
            <a:ext cx="10879494" cy="248194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6600" dirty="0" smtClean="0"/>
              <a:t>	</a:t>
            </a:r>
          </a:p>
          <a:p>
            <a:pPr algn="ctr">
              <a:buNone/>
            </a:pPr>
            <a:r>
              <a:rPr lang="en-US" sz="6600" dirty="0" smtClean="0"/>
              <a:t>Supporting 2.5 million families by 2020. </a:t>
            </a:r>
            <a:endParaRPr lang="en-US" sz="6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9" y="734566"/>
            <a:ext cx="9613861" cy="1080938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Contact Details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2"/>
            <a:ext cx="10740348" cy="43792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400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Address</a:t>
            </a:r>
            <a:r>
              <a:rPr lang="en-US" altLang="en-US" sz="4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: 19-Civic Centre, Sector A-II, Near </a:t>
            </a:r>
            <a:r>
              <a:rPr lang="en-US" altLang="en-US" sz="44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Hamdard</a:t>
            </a:r>
            <a:r>
              <a:rPr lang="en-US" altLang="en-US" sz="4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Chowk, Township, Lahore</a:t>
            </a:r>
            <a:r>
              <a:rPr lang="en-US" altLang="en-US" sz="4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altLang="en-US" sz="4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altLang="en-US" sz="4400" dirty="0"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4400" dirty="0" smtClean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www.akhuwat.org.pk</a:t>
            </a:r>
            <a:endParaRPr lang="en-US" altLang="en-US" sz="4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4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www.aisem.com.pk</a:t>
            </a:r>
          </a:p>
          <a:p>
            <a:pPr marL="0" indent="0" algn="ctr">
              <a:buNone/>
            </a:pPr>
            <a:endParaRPr lang="en-US" altLang="en-US" sz="4400" dirty="0"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1475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37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1889"/>
            <a:ext cx="9613861" cy="1080938"/>
          </a:xfrm>
        </p:spPr>
        <p:txBody>
          <a:bodyPr>
            <a:noAutofit/>
          </a:bodyPr>
          <a:lstStyle/>
          <a:p>
            <a:r>
              <a:rPr lang="en-US" sz="5400" dirty="0" smtClean="0"/>
              <a:t>Akhuwat’s Innovative Projects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9" y="2336873"/>
            <a:ext cx="10431624" cy="4166958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3600" dirty="0" smtClean="0"/>
              <a:t>3. Akhuwat Health Services (AHS)</a:t>
            </a:r>
          </a:p>
          <a:p>
            <a:pPr marL="457200" indent="-457200">
              <a:buNone/>
            </a:pPr>
            <a:r>
              <a:rPr lang="en-US" sz="3600" dirty="0" smtClean="0"/>
              <a:t>4. Akhuwat Clothes Bank (ACB)</a:t>
            </a:r>
          </a:p>
          <a:p>
            <a:pPr marL="457200" indent="-457200">
              <a:buNone/>
            </a:pPr>
            <a:r>
              <a:rPr lang="en-US" sz="3600" dirty="0" smtClean="0"/>
              <a:t>5. Akhuwat </a:t>
            </a:r>
            <a:r>
              <a:rPr lang="en-US" sz="3600" dirty="0" err="1" smtClean="0"/>
              <a:t>Khuwajasira</a:t>
            </a:r>
            <a:r>
              <a:rPr lang="en-US" sz="3600" dirty="0" smtClean="0"/>
              <a:t> Support Program (AKSP)</a:t>
            </a:r>
          </a:p>
          <a:p>
            <a:pPr marL="457200" indent="-457200">
              <a:buNone/>
            </a:pPr>
            <a:r>
              <a:rPr lang="en-US" sz="3600" dirty="0" smtClean="0"/>
              <a:t>6. Akhuwat Dreams Project</a:t>
            </a:r>
          </a:p>
          <a:p>
            <a:pPr marL="457200" indent="-457200">
              <a:buFont typeface="+mj-lt"/>
              <a:buAutoNum type="arabicPeriod" startAt="8"/>
            </a:pPr>
            <a:endParaRPr lang="en-US" sz="3600" dirty="0" smtClean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84071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2. Akhuwat Education Services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0547" y="2316583"/>
            <a:ext cx="107675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Akhuwat Education and Assistance Program (AEAP)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Akhuwat FIRST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Akhuwat University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Akhuwat College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Akhuwat Schools Project (ASP)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Akhuwat Leadership and Fellowship Program (ALFP)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Akhuwat Institute of Social Enterprise and Management (AISEM)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>
            <a:noAutofit/>
          </a:bodyPr>
          <a:lstStyle/>
          <a:p>
            <a:r>
              <a:rPr lang="en-US" sz="4400" dirty="0" smtClean="0"/>
              <a:t>A) Akhuwat </a:t>
            </a:r>
            <a:r>
              <a:rPr lang="en-US" sz="4400" dirty="0"/>
              <a:t>Education Assistance </a:t>
            </a:r>
            <a:r>
              <a:rPr lang="en-US" sz="4400" dirty="0" smtClean="0"/>
              <a:t>Program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388" y="2014680"/>
            <a:ext cx="4675031" cy="2351358"/>
          </a:xfrm>
        </p:spPr>
      </p:pic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1475" y="835966"/>
            <a:ext cx="676640" cy="9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6" y="2014680"/>
            <a:ext cx="3734872" cy="235135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1420" y="2014681"/>
            <a:ext cx="3676066" cy="2351358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4" y="4366038"/>
            <a:ext cx="4702944" cy="24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72828" y="4366038"/>
            <a:ext cx="3580237" cy="2491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723" y="4366038"/>
            <a:ext cx="3322616" cy="24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B) Akhuwat FIRST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Conducting BS (</a:t>
            </a:r>
            <a:r>
              <a:rPr lang="en-US" sz="3200" dirty="0" err="1" smtClean="0"/>
              <a:t>Hons</a:t>
            </a:r>
            <a:r>
              <a:rPr lang="en-US" sz="3200" dirty="0" smtClean="0"/>
              <a:t>.) Biotechnology and BBA </a:t>
            </a:r>
            <a:r>
              <a:rPr lang="en-US" sz="3200" dirty="0" err="1" smtClean="0"/>
              <a:t>Biotechonology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Real time research in the area of Biotechnology </a:t>
            </a:r>
          </a:p>
          <a:p>
            <a:r>
              <a:rPr lang="en-US" sz="3200" dirty="0" smtClean="0"/>
              <a:t>Glass Houses and Green Houses for organic farming</a:t>
            </a:r>
          </a:p>
          <a:p>
            <a:r>
              <a:rPr lang="en-US" sz="3200" dirty="0" smtClean="0"/>
              <a:t>Hi Tec laboratories for Biotechnology related industry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Hp 15 R\Desktop\5 Feb Desktop\_MG_8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88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Hp 15 R\Downloads\Untitled-1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81707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1953</TotalTime>
  <Words>421</Words>
  <Application>Microsoft Office PowerPoint</Application>
  <PresentationFormat>Widescreen</PresentationFormat>
  <Paragraphs>71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SimSun</vt:lpstr>
      <vt:lpstr>Arial</vt:lpstr>
      <vt:lpstr>Calibri</vt:lpstr>
      <vt:lpstr>Times New Roman</vt:lpstr>
      <vt:lpstr>Trebuchet MS</vt:lpstr>
      <vt:lpstr>Berlin</vt:lpstr>
      <vt:lpstr>AKHUWAT MODEL --- AN INNOVATIVE APPROACH </vt:lpstr>
      <vt:lpstr>Principles</vt:lpstr>
      <vt:lpstr>Akhuwat’s Innovative Projects</vt:lpstr>
      <vt:lpstr>Akhuwat’s Innovative Projects</vt:lpstr>
      <vt:lpstr>2. Akhuwat Education Services </vt:lpstr>
      <vt:lpstr>A) Akhuwat Education Assistance Program</vt:lpstr>
      <vt:lpstr>B) Akhuwat FIRST</vt:lpstr>
      <vt:lpstr>PowerPoint Presentation</vt:lpstr>
      <vt:lpstr>PowerPoint Presentation</vt:lpstr>
      <vt:lpstr>PowerPoint Presentation</vt:lpstr>
      <vt:lpstr>C) Akhuwat University</vt:lpstr>
      <vt:lpstr>PowerPoint Presentation</vt:lpstr>
      <vt:lpstr>D) Akhuwat College</vt:lpstr>
      <vt:lpstr>PowerPoint Presentation</vt:lpstr>
      <vt:lpstr>PowerPoint Presentation</vt:lpstr>
      <vt:lpstr>E) Akhuwat Schools</vt:lpstr>
      <vt:lpstr>PowerPoint Presentation</vt:lpstr>
      <vt:lpstr>PowerPoint Presentation</vt:lpstr>
      <vt:lpstr>F) Akhuwat Leadership &amp; Fellowship Program</vt:lpstr>
      <vt:lpstr>PowerPoint Presentation</vt:lpstr>
      <vt:lpstr>PowerPoint Presentation</vt:lpstr>
      <vt:lpstr>PowerPoint Presentation</vt:lpstr>
      <vt:lpstr>G) Akhuwat Institute of Social Enterprise and Management </vt:lpstr>
      <vt:lpstr>PowerPoint Presentation</vt:lpstr>
      <vt:lpstr>3. Akhuwat Health Services</vt:lpstr>
      <vt:lpstr>Akhuwat Health Services – Camps</vt:lpstr>
      <vt:lpstr>Akhuwat Health Services</vt:lpstr>
      <vt:lpstr>4. Akhuwat Clothes Bank</vt:lpstr>
      <vt:lpstr>Clothes disbursement in Lahore</vt:lpstr>
      <vt:lpstr>Akhuwat Clothes Disbursement in  Mithi - Sindh</vt:lpstr>
      <vt:lpstr>5. Akhuwat Khuwajasira Support Program</vt:lpstr>
      <vt:lpstr>PowerPoint Presentation</vt:lpstr>
      <vt:lpstr>6. Akhuwat Dreams</vt:lpstr>
      <vt:lpstr>Akhuwat Dreams</vt:lpstr>
      <vt:lpstr>Way Forward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Akhuwat</dc:title>
  <dc:creator>AleemEB</dc:creator>
  <cp:lastModifiedBy>Hp 15 R</cp:lastModifiedBy>
  <cp:revision>339</cp:revision>
  <cp:lastPrinted>2015-04-14T09:52:21Z</cp:lastPrinted>
  <dcterms:created xsi:type="dcterms:W3CDTF">2015-04-06T12:13:53Z</dcterms:created>
  <dcterms:modified xsi:type="dcterms:W3CDTF">2016-11-05T18:12:47Z</dcterms:modified>
</cp:coreProperties>
</file>